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97" r:id="rId2"/>
    <p:sldMasterId id="2147483713" r:id="rId3"/>
    <p:sldMasterId id="214748373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0" r:id="rId6"/>
    <p:sldId id="257" r:id="rId7"/>
    <p:sldId id="267" r:id="rId8"/>
    <p:sldId id="258" r:id="rId9"/>
    <p:sldId id="280" r:id="rId10"/>
    <p:sldId id="271" r:id="rId11"/>
    <p:sldId id="266" r:id="rId12"/>
    <p:sldId id="268" r:id="rId13"/>
    <p:sldId id="274" r:id="rId14"/>
    <p:sldId id="275" r:id="rId15"/>
    <p:sldId id="276" r:id="rId16"/>
    <p:sldId id="277" r:id="rId17"/>
    <p:sldId id="278" r:id="rId18"/>
    <p:sldId id="279" r:id="rId19"/>
    <p:sldId id="269" r:id="rId20"/>
  </p:sldIdLst>
  <p:sldSz cx="9144000" cy="6858000" type="screen4x3"/>
  <p:notesSz cx="6856413" cy="96662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99"/>
    <a:srgbClr val="001927"/>
    <a:srgbClr val="352632"/>
    <a:srgbClr val="FFFFFF"/>
    <a:srgbClr val="339933"/>
    <a:srgbClr val="FFCC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15620"/>
    <p:restoredTop sz="90369" autoAdjust="0"/>
  </p:normalViewPr>
  <p:slideViewPr>
    <p:cSldViewPr snapToGrid="0">
      <p:cViewPr>
        <p:scale>
          <a:sx n="68" d="100"/>
          <a:sy n="68" d="100"/>
        </p:scale>
        <p:origin x="-1661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04"/>
    </p:cViewPr>
  </p:sorterViewPr>
  <p:notesViewPr>
    <p:cSldViewPr snapToGrid="0">
      <p:cViewPr varScale="1">
        <p:scale>
          <a:sx n="47" d="100"/>
          <a:sy n="47" d="100"/>
        </p:scale>
        <p:origin x="-2004" y="-108"/>
      </p:cViewPr>
      <p:guideLst>
        <p:guide orient="horz" pos="3044"/>
        <p:guide pos="215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8368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18368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DC9D5B0-9857-4907-AA27-CA81C968DB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4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12825" y="725488"/>
            <a:ext cx="4832350" cy="36242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591050"/>
            <a:ext cx="50276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8368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183688"/>
            <a:ext cx="29718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53BAFEC-4DA6-4503-957A-5BC7483AF4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317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38AF48-FE2D-4047-8D31-054DA9521F49}" type="slidenum">
              <a:rPr lang="en-US"/>
              <a:pPr/>
              <a:t>1</a:t>
            </a:fld>
            <a:endParaRPr lang="en-US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image" Target="../media/image7.png"/><Relationship Id="rId4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9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itle Placeholder 1"/>
          <p:cNvSpPr>
            <a:spLocks noGrp="1"/>
          </p:cNvSpPr>
          <p:nvPr>
            <p:ph type="ctrTitle" hasCustomPrompt="1"/>
          </p:nvPr>
        </p:nvSpPr>
        <p:spPr>
          <a:xfrm>
            <a:off x="467545" y="404664"/>
            <a:ext cx="8280919" cy="1296144"/>
          </a:xfrm>
        </p:spPr>
        <p:txBody>
          <a:bodyPr/>
          <a:lstStyle>
            <a:lvl1pPr>
              <a:defRPr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ZA" noProof="0" dirty="0" smtClean="0"/>
              <a:t>Click to add Main Title</a:t>
            </a:r>
          </a:p>
        </p:txBody>
      </p:sp>
      <p:sp>
        <p:nvSpPr>
          <p:cNvPr id="94212" name="Text Placeholder 2"/>
          <p:cNvSpPr>
            <a:spLocks noGrp="1"/>
          </p:cNvSpPr>
          <p:nvPr>
            <p:ph type="subTitle" idx="1" hasCustomPrompt="1"/>
          </p:nvPr>
        </p:nvSpPr>
        <p:spPr>
          <a:xfrm>
            <a:off x="467545" y="2060848"/>
            <a:ext cx="8280920" cy="792088"/>
          </a:xfrm>
        </p:spPr>
        <p:txBody>
          <a:bodyPr/>
          <a:lstStyle>
            <a:lvl1pPr marL="0" indent="0" algn="l">
              <a:buFont typeface="Arial" charset="0"/>
              <a:buNone/>
              <a:defRPr sz="2400" b="1" baseline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n-ZA" noProof="0" dirty="0" smtClean="0"/>
              <a:t>Click to add sub-title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284984"/>
            <a:ext cx="5545038" cy="360040"/>
          </a:xfrm>
        </p:spPr>
        <p:txBody>
          <a:bodyPr/>
          <a:lstStyle>
            <a:lvl1pPr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Presenter’s 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3789040"/>
            <a:ext cx="5108376" cy="861268"/>
          </a:xfrm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date (00 Month 20yy) on Title Slide, or Contact details on End-show slide [(email, Cell, Tel.) on 3 lines]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7545" y="5949280"/>
            <a:ext cx="2664296" cy="504056"/>
          </a:xfrm>
        </p:spPr>
        <p:txBody>
          <a:bodyPr tIns="0" bIns="0" anchor="b"/>
          <a:lstStyle>
            <a:lvl1pPr marL="0" indent="0" algn="l">
              <a:spcBef>
                <a:spcPts val="0"/>
              </a:spcBef>
              <a:buNone/>
              <a:defRPr sz="9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ZA" noProof="0" dirty="0" smtClean="0"/>
              <a:t>Co-brand logo area.</a:t>
            </a:r>
            <a:br>
              <a:rPr lang="en-ZA" noProof="0" dirty="0" smtClean="0"/>
            </a:br>
            <a:r>
              <a:rPr lang="en-ZA" noProof="0" dirty="0" smtClean="0"/>
              <a:t>A co-branding company’s logo must be  positioned  within the borders of this shape</a:t>
            </a:r>
          </a:p>
        </p:txBody>
      </p:sp>
    </p:spTree>
    <p:extLst>
      <p:ext uri="{BB962C8B-B14F-4D97-AF65-F5344CB8AC3E}">
        <p14:creationId xmlns:p14="http://schemas.microsoft.com/office/powerpoint/2010/main" val="869365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9512" y="1052736"/>
            <a:ext cx="8773988" cy="518457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45370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179512" y="1052736"/>
            <a:ext cx="8773988" cy="518457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17221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4653136"/>
            <a:ext cx="5976664" cy="83160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260648"/>
            <a:ext cx="8754938" cy="432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Drag picture to placeholder or click icon to add</a:t>
            </a:r>
            <a:endParaRPr lang="en-ZA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517234"/>
            <a:ext cx="5976664" cy="65395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37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ogo Only,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334427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/>
        </p:nvSpPr>
        <p:spPr bwMode="gray">
          <a:xfrm>
            <a:off x="265806" y="6480000"/>
            <a:ext cx="8605451" cy="0"/>
          </a:xfrm>
          <a:prstGeom prst="line">
            <a:avLst/>
          </a:prstGeom>
          <a:noFill/>
          <a:ln w="12700">
            <a:solidFill>
              <a:srgbClr val="00A3D7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82" b="1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6" name="Picture 15" descr="http://upload.wikimedia.org/wikipedia/en/thumb/e/e4/TelkomSA.svg/500px-TelkomSA.svg.pn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43" y="6300000"/>
            <a:ext cx="36030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5806" y="496224"/>
            <a:ext cx="8605451" cy="379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65806" y="69492"/>
            <a:ext cx="8605451" cy="292219"/>
          </a:xfrm>
        </p:spPr>
        <p:txBody>
          <a:bodyPr lIns="0" rIns="0">
            <a:noAutofit/>
          </a:bodyPr>
          <a:lstStyle>
            <a:lvl1pPr marL="0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1pPr>
            <a:lvl2pPr marL="324453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2pPr>
            <a:lvl3pPr marL="544901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3pPr>
            <a:lvl4pPr marL="885587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4pPr>
            <a:lvl5pPr marL="1397665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291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3551" y="406111"/>
            <a:ext cx="7772400" cy="1470025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ZA" sz="3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3552" y="2057380"/>
            <a:ext cx="6198506" cy="1227604"/>
          </a:xfrm>
        </p:spPr>
        <p:txBody>
          <a:bodyPr vert="horz" lIns="91440" tIns="45720" rIns="91440" bIns="45720" rtlCol="0">
            <a:normAutofit/>
          </a:bodyPr>
          <a:lstStyle>
            <a:lvl1pPr marL="182563" indent="-182563">
              <a:buNone/>
              <a:defRPr lang="en-ZA" sz="2400" b="1" baseline="0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 marL="0" lvl="0" indent="0"/>
            <a:r>
              <a:rPr lang="en-US" smtClean="0"/>
              <a:t>Click to edit Master subtitle style</a:t>
            </a:r>
            <a:endParaRPr lang="en-ZA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463551" y="3284538"/>
            <a:ext cx="5323296" cy="360362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panose="020B0604020202020204" pitchFamily="34" charset="0"/>
              <a:buNone/>
              <a:defRPr lang="en-US" sz="2000" b="1" baseline="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ZA" dirty="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8"/>
          </p:nvPr>
        </p:nvSpPr>
        <p:spPr>
          <a:xfrm>
            <a:off x="463552" y="3789040"/>
            <a:ext cx="4996723" cy="861268"/>
          </a:xfrm>
        </p:spPr>
        <p:txBody>
          <a:bodyPr vert="horz" lIns="91440" tIns="45720" rIns="91440" bIns="45720" rtlCol="0" anchor="t">
            <a:normAutofit/>
          </a:bodyPr>
          <a:lstStyle>
            <a:lvl1pPr marL="182563" indent="-182563">
              <a:buNone/>
              <a:defRPr lang="en-ZA" sz="1600" b="1" baseline="0" dirty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20"/>
          </p:nvPr>
        </p:nvSpPr>
        <p:spPr>
          <a:xfrm>
            <a:off x="463551" y="5943600"/>
            <a:ext cx="2736850" cy="5349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35801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36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0" y="1508760"/>
            <a:ext cx="830556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7079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7877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6" y="159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" y="159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74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3" y="1052736"/>
            <a:ext cx="8784976" cy="5184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8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5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2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9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600" kern="120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229105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BBD3298-4948-4775-B08F-9892C976603B}" type="datetimeFigureOut">
              <a:rPr lang="en-US" smtClean="0"/>
              <a:t>11/28/2014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63BD5D4-1F13-4E1C-BD63-01E017C45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300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0" y="160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" y="160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309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70" y="1600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0" y="1600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5039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itle Placeholder 1"/>
          <p:cNvSpPr>
            <a:spLocks noGrp="1"/>
          </p:cNvSpPr>
          <p:nvPr userDrawn="1">
            <p:ph type="ctrTitle" hasCustomPrompt="1"/>
          </p:nvPr>
        </p:nvSpPr>
        <p:spPr>
          <a:xfrm>
            <a:off x="467547" y="404664"/>
            <a:ext cx="8280919" cy="1296144"/>
          </a:xfrm>
        </p:spPr>
        <p:txBody>
          <a:bodyPr/>
          <a:lstStyle>
            <a:lvl1pPr>
              <a:defRPr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ZA" noProof="0" dirty="0" smtClean="0"/>
              <a:t>Click to add Main Title</a:t>
            </a:r>
          </a:p>
        </p:txBody>
      </p:sp>
      <p:sp>
        <p:nvSpPr>
          <p:cNvPr id="94212" name="Text Placeholder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7545" y="2060848"/>
            <a:ext cx="8280920" cy="792088"/>
          </a:xfrm>
        </p:spPr>
        <p:txBody>
          <a:bodyPr/>
          <a:lstStyle>
            <a:lvl1pPr marL="0" indent="0" algn="l">
              <a:buFont typeface="Arial" charset="0"/>
              <a:buNone/>
              <a:defRPr sz="2400" b="1" baseline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n-ZA" noProof="0" dirty="0" smtClean="0"/>
              <a:t>Click to add sub-title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284984"/>
            <a:ext cx="5545038" cy="360040"/>
          </a:xfrm>
        </p:spPr>
        <p:txBody>
          <a:bodyPr/>
          <a:lstStyle>
            <a:lvl1pPr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Presenter’s 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3789040"/>
            <a:ext cx="5108376" cy="861268"/>
          </a:xfrm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date (00 Month 20yy) on Title Slide, or Contact details on End-show slide [(email, Cell, Tel.) on 3 lines]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7545" y="5949280"/>
            <a:ext cx="2664296" cy="504056"/>
          </a:xfrm>
        </p:spPr>
        <p:txBody>
          <a:bodyPr tIns="0" bIns="0" anchor="b"/>
          <a:lstStyle>
            <a:lvl1pPr marL="0" indent="0" algn="l">
              <a:spcBef>
                <a:spcPts val="0"/>
              </a:spcBef>
              <a:buNone/>
              <a:defRPr sz="9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ZA" noProof="0" dirty="0" smtClean="0"/>
              <a:t>Co-brand logo area.</a:t>
            </a:r>
            <a:br>
              <a:rPr lang="en-ZA" noProof="0" dirty="0" smtClean="0"/>
            </a:br>
            <a:r>
              <a:rPr lang="en-ZA" noProof="0" dirty="0" smtClean="0"/>
              <a:t>A co-branding company’s logo must be  positioned  within the borders of this shape</a:t>
            </a:r>
          </a:p>
        </p:txBody>
      </p:sp>
    </p:spTree>
    <p:extLst>
      <p:ext uri="{BB962C8B-B14F-4D97-AF65-F5344CB8AC3E}">
        <p14:creationId xmlns:p14="http://schemas.microsoft.com/office/powerpoint/2010/main" val="7632380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4" y="1052736"/>
            <a:ext cx="8784976" cy="5184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8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5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2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9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600" kern="120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29915867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692696"/>
            <a:ext cx="5667726" cy="1296000"/>
          </a:xfrm>
        </p:spPr>
        <p:txBody>
          <a:bodyPr anchor="ctr"/>
          <a:lstStyle>
            <a:lvl1pPr algn="l"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ZA" noProof="0" dirty="0" smtClean="0"/>
              <a:t>Click to add Section Divider title</a:t>
            </a:r>
            <a:endParaRPr lang="en-ZA" noProof="0" dirty="0"/>
          </a:p>
        </p:txBody>
      </p:sp>
      <p:sp>
        <p:nvSpPr>
          <p:cNvPr id="5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67545" y="2420888"/>
            <a:ext cx="5661794" cy="10801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ZA" noProof="0" dirty="0" smtClean="0"/>
              <a:t>Click to add short text</a:t>
            </a:r>
          </a:p>
        </p:txBody>
      </p:sp>
    </p:spTree>
    <p:extLst>
      <p:ext uri="{BB962C8B-B14F-4D97-AF65-F5344CB8AC3E}">
        <p14:creationId xmlns:p14="http://schemas.microsoft.com/office/powerpoint/2010/main" val="35055739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176000" cy="51845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464" y="1052736"/>
            <a:ext cx="4392024" cy="5184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24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21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8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5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200" kern="1200" noProof="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6700" lvl="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Click to edit Master text styles</a:t>
            </a:r>
          </a:p>
          <a:p>
            <a:pPr marL="266700" lvl="1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Second level</a:t>
            </a:r>
          </a:p>
          <a:p>
            <a:pPr marL="266700" lvl="2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Third level</a:t>
            </a:r>
          </a:p>
          <a:p>
            <a:pPr marL="266700" lvl="3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Fourth level</a:t>
            </a:r>
          </a:p>
          <a:p>
            <a:pPr marL="266700" lvl="4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Fifth level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30704509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79389" y="2636912"/>
            <a:ext cx="8785100" cy="3600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9396" y="1052736"/>
            <a:ext cx="8785092" cy="14401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63071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512" y="1041336"/>
            <a:ext cx="4176000" cy="803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4176000" cy="4248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044516"/>
            <a:ext cx="4392488" cy="8003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988840"/>
            <a:ext cx="4392488" cy="4248472"/>
          </a:xfrm>
        </p:spPr>
        <p:txBody>
          <a:bodyPr/>
          <a:lstStyle>
            <a:lvl1pPr>
              <a:defRPr lang="en-ZA" sz="24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ZA" sz="21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ZA" sz="18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ZA" sz="15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ZA" sz="1200" kern="1200" noProof="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66700" lvl="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Click to edit Master text styles</a:t>
            </a:r>
          </a:p>
          <a:p>
            <a:pPr marL="266700" lvl="1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Second level</a:t>
            </a:r>
          </a:p>
          <a:p>
            <a:pPr marL="266700" lvl="2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Third level</a:t>
            </a:r>
          </a:p>
          <a:p>
            <a:pPr marL="266700" lvl="3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Fourth level</a:t>
            </a:r>
          </a:p>
          <a:p>
            <a:pPr marL="266700" lvl="4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Fifth level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42538632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3" y="273055"/>
            <a:ext cx="3275023" cy="1162051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2" y="273059"/>
            <a:ext cx="5389438" cy="5964259"/>
          </a:xfrm>
        </p:spPr>
        <p:txBody>
          <a:bodyPr/>
          <a:lstStyle>
            <a:lvl1pPr>
              <a:defRPr lang="en-ZA" sz="24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ZA" sz="21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ZA" sz="18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ZA" sz="15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ZA" sz="1200" kern="1200" noProof="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6700" lvl="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Click to edit Master text styles</a:t>
            </a:r>
          </a:p>
          <a:p>
            <a:pPr marL="266700" lvl="1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Second level</a:t>
            </a:r>
          </a:p>
          <a:p>
            <a:pPr marL="266700" lvl="2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Third level</a:t>
            </a:r>
          </a:p>
          <a:p>
            <a:pPr marL="266700" lvl="3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Fourth level</a:t>
            </a:r>
          </a:p>
          <a:p>
            <a:pPr marL="266700" lvl="4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3" y="1435102"/>
            <a:ext cx="3275023" cy="480221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6870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692696"/>
            <a:ext cx="5667726" cy="1296000"/>
          </a:xfrm>
        </p:spPr>
        <p:txBody>
          <a:bodyPr anchor="ctr"/>
          <a:lstStyle>
            <a:lvl1pPr algn="l"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ZA" noProof="0" dirty="0" smtClean="0"/>
              <a:t>Click to add Section Divider title</a:t>
            </a:r>
            <a:endParaRPr lang="en-ZA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67545" y="2420888"/>
            <a:ext cx="5661794" cy="10801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ZA" noProof="0" dirty="0" smtClean="0"/>
              <a:t>Click to add short text</a:t>
            </a:r>
          </a:p>
        </p:txBody>
      </p:sp>
    </p:spTree>
    <p:extLst>
      <p:ext uri="{BB962C8B-B14F-4D97-AF65-F5344CB8AC3E}">
        <p14:creationId xmlns:p14="http://schemas.microsoft.com/office/powerpoint/2010/main" val="5128038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6506299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17" y="111132"/>
            <a:ext cx="6120671" cy="831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843809" y="1052736"/>
            <a:ext cx="6120680" cy="51845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2699792" cy="63093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3455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9512" y="1052736"/>
            <a:ext cx="8773988" cy="518457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25532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179512" y="1052736"/>
            <a:ext cx="8773988" cy="518457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9734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4653136"/>
            <a:ext cx="5976664" cy="83160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260648"/>
            <a:ext cx="8754938" cy="432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Drag picture to placeholder or click icon to add</a:t>
            </a:r>
            <a:endParaRPr lang="en-ZA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517238"/>
            <a:ext cx="5976664" cy="65395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56050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 Only,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20203960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1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gray">
          <a:xfrm>
            <a:off x="290155" y="381000"/>
            <a:ext cx="8576897" cy="0"/>
          </a:xfrm>
          <a:prstGeom prst="line">
            <a:avLst/>
          </a:prstGeom>
          <a:noFill/>
          <a:ln w="12700">
            <a:solidFill>
              <a:srgbClr val="00A3D7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SzPct val="110000"/>
            </a:pPr>
            <a:endParaRPr lang="en-GB" sz="18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0148" y="95250"/>
            <a:ext cx="8576899" cy="304800"/>
          </a:xfrm>
        </p:spPr>
        <p:txBody>
          <a:bodyPr lIns="0" rIns="0"/>
          <a:lstStyle>
            <a:lvl1pPr>
              <a:defRPr sz="1050">
                <a:solidFill>
                  <a:srgbClr val="00A3D7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Rounded Rectangle 7"/>
          <p:cNvSpPr/>
          <p:nvPr>
            <p:custDataLst>
              <p:tags r:id="rId1"/>
            </p:custDataLst>
          </p:nvPr>
        </p:nvSpPr>
        <p:spPr bwMode="auto">
          <a:xfrm>
            <a:off x="281357" y="6477000"/>
            <a:ext cx="8573539" cy="288000"/>
          </a:xfrm>
          <a:prstGeom prst="roundRect">
            <a:avLst/>
          </a:prstGeom>
          <a:gradFill flip="none" rotWithShape="1">
            <a:gsLst>
              <a:gs pos="90000">
                <a:srgbClr val="00A3D7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SzPct val="110000"/>
            </a:pPr>
            <a:endParaRPr lang="en-GB" sz="18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492031" y="6521939"/>
            <a:ext cx="338554" cy="198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 </a:t>
            </a:r>
            <a:fld id="{52CCA358-1675-4C81-9913-EB992B109D9C}" type="slidenum">
              <a:rPr lang="en-GB" sz="750" b="1">
                <a:solidFill>
                  <a:prstClr val="white"/>
                </a:solidFill>
                <a:latin typeface="Arial" charset="0"/>
                <a:cs typeface="Calibri" pitchFamily="34" charset="0"/>
              </a:rPr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750" b="1" dirty="0">
              <a:solidFill>
                <a:prstClr val="white"/>
              </a:solidFill>
              <a:latin typeface="Arial" charset="0"/>
              <a:cs typeface="Calibri" pitchFamily="34" charset="0"/>
            </a:endParaRPr>
          </a:p>
        </p:txBody>
      </p:sp>
      <p:pic>
        <p:nvPicPr>
          <p:cNvPr id="11" name="Picture 10" descr="http://upload.wikimedia.org/wikipedia/en/thumb/e/e4/TelkomSA.svg/500px-TelkomSA.svg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5714" y="6263840"/>
            <a:ext cx="398769" cy="43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0842" y="6443661"/>
            <a:ext cx="38671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10000"/>
            </a:pPr>
            <a:r>
              <a:rPr lang="en-US" sz="675" b="1" dirty="0">
                <a:solidFill>
                  <a:prstClr val="white"/>
                </a:solidFill>
                <a:latin typeface="Arial" charset="0"/>
                <a:cs typeface="Arial" charset="0"/>
              </a:rPr>
              <a:t>For Telkom use only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10000"/>
            </a:pPr>
            <a:r>
              <a:rPr lang="en-US" sz="675" b="1" dirty="0">
                <a:solidFill>
                  <a:prstClr val="white"/>
                </a:solidFill>
                <a:latin typeface="Arial" charset="0"/>
                <a:cs typeface="Arial" charset="0"/>
              </a:rPr>
              <a:t>Proprietary and confidential company information</a:t>
            </a:r>
          </a:p>
        </p:txBody>
      </p:sp>
    </p:spTree>
    <p:extLst>
      <p:ext uri="{BB962C8B-B14F-4D97-AF65-F5344CB8AC3E}">
        <p14:creationId xmlns:p14="http://schemas.microsoft.com/office/powerpoint/2010/main" val="33914094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 userDrawn="1"/>
        </p:nvSpPr>
        <p:spPr bwMode="gray">
          <a:xfrm>
            <a:off x="265808" y="6480000"/>
            <a:ext cx="8605451" cy="0"/>
          </a:xfrm>
          <a:prstGeom prst="line">
            <a:avLst/>
          </a:prstGeom>
          <a:noFill/>
          <a:ln w="12700">
            <a:solidFill>
              <a:srgbClr val="00A3D7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82" b="1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6" name="Picture 15" descr="http://upload.wikimedia.org/wikipedia/en/thumb/e/e4/TelkomSA.svg/500px-TelkomSA.svg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43" y="6300000"/>
            <a:ext cx="36030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5808" y="496228"/>
            <a:ext cx="8605451" cy="379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65808" y="69493"/>
            <a:ext cx="8605451" cy="292219"/>
          </a:xfrm>
        </p:spPr>
        <p:txBody>
          <a:bodyPr lIns="0" rIns="0">
            <a:noAutofit/>
          </a:bodyPr>
          <a:lstStyle>
            <a:lvl1pPr marL="0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1pPr>
            <a:lvl2pPr marL="324453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2pPr>
            <a:lvl3pPr marL="544901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3pPr>
            <a:lvl4pPr marL="885587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4pPr>
            <a:lvl5pPr marL="1397665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221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itle Placeholder 1"/>
          <p:cNvSpPr>
            <a:spLocks noGrp="1"/>
          </p:cNvSpPr>
          <p:nvPr userDrawn="1">
            <p:ph type="ctrTitle" hasCustomPrompt="1"/>
          </p:nvPr>
        </p:nvSpPr>
        <p:spPr>
          <a:xfrm>
            <a:off x="467548" y="404664"/>
            <a:ext cx="8280919" cy="1296144"/>
          </a:xfrm>
        </p:spPr>
        <p:txBody>
          <a:bodyPr/>
          <a:lstStyle>
            <a:lvl1pPr>
              <a:defRPr sz="30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ZA" noProof="0" dirty="0" smtClean="0"/>
              <a:t>Click to add Main Title</a:t>
            </a:r>
          </a:p>
        </p:txBody>
      </p:sp>
      <p:sp>
        <p:nvSpPr>
          <p:cNvPr id="94212" name="Text Placeholder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467545" y="2060848"/>
            <a:ext cx="8280920" cy="792088"/>
          </a:xfrm>
        </p:spPr>
        <p:txBody>
          <a:bodyPr/>
          <a:lstStyle>
            <a:lvl1pPr marL="0" indent="0" algn="l">
              <a:buFont typeface="Arial" charset="0"/>
              <a:buNone/>
              <a:defRPr sz="2400" b="1" baseline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r>
              <a:rPr lang="en-ZA" noProof="0" dirty="0" smtClean="0"/>
              <a:t>Click to add sub-title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3284984"/>
            <a:ext cx="5545038" cy="360040"/>
          </a:xfrm>
        </p:spPr>
        <p:txBody>
          <a:bodyPr/>
          <a:lstStyle>
            <a:lvl1pPr>
              <a:buNone/>
              <a:defRPr sz="20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Presenter’s name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4" y="3789040"/>
            <a:ext cx="5108376" cy="861268"/>
          </a:xfrm>
        </p:spPr>
        <p:txBody>
          <a:bodyPr anchor="ctr"/>
          <a:lstStyle>
            <a:lvl1pPr marL="0" indent="0">
              <a:buNone/>
              <a:defRPr sz="1600" b="1" baseline="0"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add date (00 Month 20yy) on Title Slide, or Contact details on End-show slide [(email, Cell, Tel.) on 3 lines]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467545" y="5949280"/>
            <a:ext cx="2664296" cy="504056"/>
          </a:xfrm>
        </p:spPr>
        <p:txBody>
          <a:bodyPr tIns="0" bIns="0" anchor="b"/>
          <a:lstStyle>
            <a:lvl1pPr marL="0" indent="0" algn="l">
              <a:spcBef>
                <a:spcPts val="0"/>
              </a:spcBef>
              <a:buNone/>
              <a:defRPr sz="900" b="1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ZA" noProof="0" dirty="0" smtClean="0"/>
              <a:t>Co-brand logo area.</a:t>
            </a:r>
            <a:br>
              <a:rPr lang="en-ZA" noProof="0" dirty="0" smtClean="0"/>
            </a:br>
            <a:r>
              <a:rPr lang="en-ZA" noProof="0" dirty="0" smtClean="0"/>
              <a:t>A co-branding company’s logo must be  positioned  within the borders of this shape</a:t>
            </a:r>
          </a:p>
        </p:txBody>
      </p:sp>
    </p:spTree>
    <p:extLst>
      <p:ext uri="{BB962C8B-B14F-4D97-AF65-F5344CB8AC3E}">
        <p14:creationId xmlns:p14="http://schemas.microsoft.com/office/powerpoint/2010/main" val="1227316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514" y="1052736"/>
            <a:ext cx="8784976" cy="5184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8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5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22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900" kern="120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600" kern="120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72757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176000" cy="51845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464" y="1052736"/>
            <a:ext cx="4392024" cy="5184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24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21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8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5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200" kern="1200" noProof="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6700" lvl="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Click to edit Master text styles</a:t>
            </a:r>
          </a:p>
          <a:p>
            <a:pPr marL="266700" lvl="1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Second level</a:t>
            </a:r>
          </a:p>
          <a:p>
            <a:pPr marL="266700" lvl="2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Third level</a:t>
            </a:r>
          </a:p>
          <a:p>
            <a:pPr marL="266700" lvl="3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Fourth level</a:t>
            </a:r>
          </a:p>
          <a:p>
            <a:pPr marL="266700" lvl="4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Fifth level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1527981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467544" y="692696"/>
            <a:ext cx="5667726" cy="1296000"/>
          </a:xfrm>
        </p:spPr>
        <p:txBody>
          <a:bodyPr anchor="ctr"/>
          <a:lstStyle>
            <a:lvl1pPr algn="l">
              <a:defRPr sz="3000" b="1" cap="none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ZA" noProof="0" dirty="0" smtClean="0"/>
              <a:t>Click to add Section Divider title</a:t>
            </a:r>
            <a:endParaRPr lang="en-ZA" noProof="0" dirty="0"/>
          </a:p>
        </p:txBody>
      </p:sp>
      <p:sp>
        <p:nvSpPr>
          <p:cNvPr id="5" name="Text Placeholder 2"/>
          <p:cNvSpPr>
            <a:spLocks noGrp="1"/>
          </p:cNvSpPr>
          <p:nvPr userDrawn="1">
            <p:ph type="body" idx="1" hasCustomPrompt="1"/>
          </p:nvPr>
        </p:nvSpPr>
        <p:spPr>
          <a:xfrm>
            <a:off x="467545" y="2420888"/>
            <a:ext cx="5661794" cy="108012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ZA" noProof="0" dirty="0" smtClean="0"/>
              <a:t>Click to add short text</a:t>
            </a:r>
          </a:p>
        </p:txBody>
      </p:sp>
    </p:spTree>
    <p:extLst>
      <p:ext uri="{BB962C8B-B14F-4D97-AF65-F5344CB8AC3E}">
        <p14:creationId xmlns:p14="http://schemas.microsoft.com/office/powerpoint/2010/main" val="21204325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052736"/>
            <a:ext cx="4176000" cy="51845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4572464" y="1052736"/>
            <a:ext cx="4392024" cy="5184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24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21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8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5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ZA" sz="1200" kern="1200" noProof="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266700" lvl="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Click to edit Master text styles</a:t>
            </a:r>
          </a:p>
          <a:p>
            <a:pPr marL="266700" lvl="1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Second level</a:t>
            </a:r>
          </a:p>
          <a:p>
            <a:pPr marL="266700" lvl="2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Third level</a:t>
            </a:r>
          </a:p>
          <a:p>
            <a:pPr marL="266700" lvl="3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Fourth level</a:t>
            </a:r>
          </a:p>
          <a:p>
            <a:pPr marL="266700" lvl="4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Fifth level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2075517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79389" y="2636912"/>
            <a:ext cx="8785100" cy="3600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9396" y="1052736"/>
            <a:ext cx="8785092" cy="14401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15036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512" y="1041336"/>
            <a:ext cx="4176000" cy="803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4176000" cy="4248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044516"/>
            <a:ext cx="4392488" cy="8003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988840"/>
            <a:ext cx="4392488" cy="4248472"/>
          </a:xfrm>
        </p:spPr>
        <p:txBody>
          <a:bodyPr/>
          <a:lstStyle>
            <a:lvl1pPr>
              <a:defRPr lang="en-ZA" sz="24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ZA" sz="21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ZA" sz="18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ZA" sz="15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ZA" sz="1200" kern="1200" noProof="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66700" lvl="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Click to edit Master text styles</a:t>
            </a:r>
          </a:p>
          <a:p>
            <a:pPr marL="266700" lvl="1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Second level</a:t>
            </a:r>
          </a:p>
          <a:p>
            <a:pPr marL="266700" lvl="2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Third level</a:t>
            </a:r>
          </a:p>
          <a:p>
            <a:pPr marL="266700" lvl="3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Fourth level</a:t>
            </a:r>
          </a:p>
          <a:p>
            <a:pPr marL="266700" lvl="4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Fifth level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36792288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4" y="273057"/>
            <a:ext cx="3275023" cy="1162051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2" y="273061"/>
            <a:ext cx="5389438" cy="5964259"/>
          </a:xfrm>
        </p:spPr>
        <p:txBody>
          <a:bodyPr/>
          <a:lstStyle>
            <a:lvl1pPr>
              <a:defRPr lang="en-ZA" sz="24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ZA" sz="21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ZA" sz="18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ZA" sz="15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ZA" sz="1200" kern="1200" noProof="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6700" lvl="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Click to edit Master text styles</a:t>
            </a:r>
          </a:p>
          <a:p>
            <a:pPr marL="266700" lvl="1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Second level</a:t>
            </a:r>
          </a:p>
          <a:p>
            <a:pPr marL="266700" lvl="2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Third level</a:t>
            </a:r>
          </a:p>
          <a:p>
            <a:pPr marL="266700" lvl="3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Fourth level</a:t>
            </a:r>
          </a:p>
          <a:p>
            <a:pPr marL="266700" lvl="4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4" y="1435102"/>
            <a:ext cx="3275023" cy="480221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52936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3197022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17" y="111132"/>
            <a:ext cx="6120671" cy="831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843809" y="1052736"/>
            <a:ext cx="6120680" cy="51845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2699792" cy="63093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658192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179512" y="1052736"/>
            <a:ext cx="8773988" cy="5184576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965716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2"/>
          </p:nvPr>
        </p:nvSpPr>
        <p:spPr>
          <a:xfrm>
            <a:off x="179512" y="1052736"/>
            <a:ext cx="8773988" cy="5184576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68259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1520" y="4653136"/>
            <a:ext cx="5976664" cy="831600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179512" y="260648"/>
            <a:ext cx="8754938" cy="432048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smtClean="0"/>
              <a:t>Drag picture to placeholder or click icon to add</a:t>
            </a:r>
            <a:endParaRPr lang="en-ZA" noProof="0"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520" y="5517240"/>
            <a:ext cx="5976664" cy="65395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515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179389" y="2636912"/>
            <a:ext cx="8785100" cy="36004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79396" y="1052736"/>
            <a:ext cx="8785092" cy="144016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7393557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ogo Only,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252471270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1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8"/>
          <p:cNvSpPr>
            <a:spLocks noChangeShapeType="1"/>
          </p:cNvSpPr>
          <p:nvPr/>
        </p:nvSpPr>
        <p:spPr bwMode="gray">
          <a:xfrm>
            <a:off x="290156" y="381000"/>
            <a:ext cx="8576897" cy="0"/>
          </a:xfrm>
          <a:prstGeom prst="line">
            <a:avLst/>
          </a:prstGeom>
          <a:noFill/>
          <a:ln w="12700">
            <a:solidFill>
              <a:srgbClr val="00A3D7"/>
            </a:solidFill>
            <a:round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SzPct val="110000"/>
            </a:pPr>
            <a:endParaRPr lang="en-GB" sz="18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90149" y="95250"/>
            <a:ext cx="8576899" cy="304800"/>
          </a:xfrm>
        </p:spPr>
        <p:txBody>
          <a:bodyPr lIns="0" rIns="0"/>
          <a:lstStyle>
            <a:lvl1pPr>
              <a:defRPr sz="1050">
                <a:solidFill>
                  <a:srgbClr val="00A3D7"/>
                </a:solidFill>
              </a:defRPr>
            </a:lvl1pPr>
          </a:lstStyle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8" name="Rounded Rectangle 7"/>
          <p:cNvSpPr/>
          <p:nvPr>
            <p:custDataLst>
              <p:tags r:id="rId1"/>
            </p:custDataLst>
          </p:nvPr>
        </p:nvSpPr>
        <p:spPr bwMode="auto">
          <a:xfrm>
            <a:off x="281358" y="6477000"/>
            <a:ext cx="8573539" cy="288000"/>
          </a:xfrm>
          <a:prstGeom prst="roundRect">
            <a:avLst/>
          </a:prstGeom>
          <a:gradFill flip="none" rotWithShape="1">
            <a:gsLst>
              <a:gs pos="90000">
                <a:srgbClr val="00A3D7"/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30000"/>
              </a:spcBef>
              <a:spcAft>
                <a:spcPct val="0"/>
              </a:spcAft>
              <a:buSzPct val="110000"/>
            </a:pPr>
            <a:endParaRPr lang="en-GB" sz="1800" b="1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8492031" y="6521941"/>
            <a:ext cx="338554" cy="1981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sz="750" b="1" dirty="0">
                <a:solidFill>
                  <a:prstClr val="white"/>
                </a:solidFill>
                <a:latin typeface="Arial" charset="0"/>
                <a:cs typeface="Calibri" pitchFamily="34" charset="0"/>
              </a:rPr>
              <a:t> </a:t>
            </a:r>
            <a:fld id="{52CCA358-1675-4C81-9913-EB992B109D9C}" type="slidenum">
              <a:rPr lang="en-GB" sz="750" b="1">
                <a:solidFill>
                  <a:prstClr val="white"/>
                </a:solidFill>
                <a:latin typeface="Arial" charset="0"/>
                <a:cs typeface="Calibri" pitchFamily="34" charset="0"/>
              </a:rPr>
              <a:pPr algn="ctr"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z="750" b="1" dirty="0">
              <a:solidFill>
                <a:prstClr val="white"/>
              </a:solidFill>
              <a:latin typeface="Arial" charset="0"/>
              <a:cs typeface="Calibri" pitchFamily="34" charset="0"/>
            </a:endParaRPr>
          </a:p>
        </p:txBody>
      </p:sp>
      <p:pic>
        <p:nvPicPr>
          <p:cNvPr id="11" name="Picture 10" descr="http://upload.wikimedia.org/wikipedia/en/thumb/e/e4/TelkomSA.svg/500px-TelkomSA.svg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95714" y="6263840"/>
            <a:ext cx="398769" cy="432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0843" y="6443661"/>
            <a:ext cx="38671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10000"/>
            </a:pPr>
            <a:r>
              <a:rPr lang="en-US" sz="675" b="1" dirty="0">
                <a:solidFill>
                  <a:prstClr val="white"/>
                </a:solidFill>
                <a:latin typeface="Arial" charset="0"/>
                <a:cs typeface="Arial" charset="0"/>
              </a:rPr>
              <a:t>For Telkom use only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10000"/>
            </a:pPr>
            <a:r>
              <a:rPr lang="en-US" sz="675" b="1" dirty="0">
                <a:solidFill>
                  <a:prstClr val="white"/>
                </a:solidFill>
                <a:latin typeface="Arial" charset="0"/>
                <a:cs typeface="Arial" charset="0"/>
              </a:rPr>
              <a:t>Proprietary and confidential company information</a:t>
            </a:r>
          </a:p>
        </p:txBody>
      </p:sp>
    </p:spTree>
    <p:extLst>
      <p:ext uri="{BB962C8B-B14F-4D97-AF65-F5344CB8AC3E}">
        <p14:creationId xmlns:p14="http://schemas.microsoft.com/office/powerpoint/2010/main" val="372682180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 userDrawn="1"/>
        </p:nvSpPr>
        <p:spPr bwMode="gray">
          <a:xfrm>
            <a:off x="265809" y="6480000"/>
            <a:ext cx="8605451" cy="0"/>
          </a:xfrm>
          <a:prstGeom prst="line">
            <a:avLst/>
          </a:prstGeom>
          <a:noFill/>
          <a:ln w="12700">
            <a:solidFill>
              <a:srgbClr val="00A3D7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282" b="1">
              <a:solidFill>
                <a:srgbClr val="000000"/>
              </a:solidFill>
              <a:latin typeface="Arial" pitchFamily="34" charset="0"/>
              <a:cs typeface="Arial" charset="0"/>
            </a:endParaRPr>
          </a:p>
        </p:txBody>
      </p:sp>
      <p:pic>
        <p:nvPicPr>
          <p:cNvPr id="6" name="Picture 15" descr="http://upload.wikimedia.org/wikipedia/en/thumb/e/e4/TelkomSA.svg/500px-TelkomSA.svg.png"/>
          <p:cNvPicPr>
            <a:picLocks noChangeAspect="1" noChangeArrowheads="1"/>
          </p:cNvPicPr>
          <p:nvPr userDrawn="1"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43" y="6300000"/>
            <a:ext cx="36030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65809" y="496230"/>
            <a:ext cx="8605451" cy="379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265809" y="69493"/>
            <a:ext cx="8605451" cy="292219"/>
          </a:xfrm>
        </p:spPr>
        <p:txBody>
          <a:bodyPr lIns="0" rIns="0">
            <a:noAutofit/>
          </a:bodyPr>
          <a:lstStyle>
            <a:lvl1pPr marL="0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1pPr>
            <a:lvl2pPr marL="324453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2pPr>
            <a:lvl3pPr marL="544901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3pPr>
            <a:lvl4pPr marL="885587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4pPr>
            <a:lvl5pPr marL="1397665" indent="0">
              <a:buNone/>
              <a:defRPr sz="997" kern="0" cap="all" normalizeH="0" baseline="0">
                <a:solidFill>
                  <a:schemeClr val="tx2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7971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9" y="1597"/>
          <a:ext cx="146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9" y="1597"/>
                        <a:ext cx="146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720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9363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042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868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402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880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04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179512" y="1041336"/>
            <a:ext cx="4176000" cy="803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988840"/>
            <a:ext cx="4176000" cy="424847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1" y="1044516"/>
            <a:ext cx="4392488" cy="80030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988840"/>
            <a:ext cx="4392488" cy="4248472"/>
          </a:xfrm>
        </p:spPr>
        <p:txBody>
          <a:bodyPr/>
          <a:lstStyle>
            <a:lvl1pPr>
              <a:defRPr lang="en-ZA" sz="24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ZA" sz="21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ZA" sz="18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ZA" sz="15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ZA" sz="1200" kern="1200" noProof="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266700" lvl="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Click to edit Master text styles</a:t>
            </a:r>
          </a:p>
          <a:p>
            <a:pPr marL="266700" lvl="1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Second level</a:t>
            </a:r>
          </a:p>
          <a:p>
            <a:pPr marL="266700" lvl="2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Third level</a:t>
            </a:r>
          </a:p>
          <a:p>
            <a:pPr marL="266700" lvl="3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Fourth level</a:t>
            </a:r>
          </a:p>
          <a:p>
            <a:pPr marL="266700" lvl="4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Fifth level</a:t>
            </a:r>
            <a:endParaRPr lang="en-ZA" noProof="0" dirty="0"/>
          </a:p>
        </p:txBody>
      </p:sp>
    </p:spTree>
    <p:extLst>
      <p:ext uri="{BB962C8B-B14F-4D97-AF65-F5344CB8AC3E}">
        <p14:creationId xmlns:p14="http://schemas.microsoft.com/office/powerpoint/2010/main" val="42195761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599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7842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14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304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57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0501" y="273051"/>
            <a:ext cx="3275023" cy="1162051"/>
          </a:xfrm>
        </p:spPr>
        <p:txBody>
          <a:bodyPr anchor="t"/>
          <a:lstStyle>
            <a:lvl1pPr algn="l">
              <a:defRPr sz="2400" b="1"/>
            </a:lvl1pPr>
          </a:lstStyle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575051" y="273055"/>
            <a:ext cx="5389438" cy="5964259"/>
          </a:xfrm>
        </p:spPr>
        <p:txBody>
          <a:bodyPr/>
          <a:lstStyle>
            <a:lvl1pPr>
              <a:defRPr lang="en-ZA" sz="24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lang="en-ZA" sz="21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lang="en-ZA" sz="18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>
              <a:defRPr lang="en-ZA" sz="1500" kern="1200" noProof="0" dirty="0" smtClean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>
              <a:defRPr lang="en-ZA" sz="1200" kern="1200" noProof="0" dirty="0">
                <a:solidFill>
                  <a:srgbClr val="2F2A2B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66700" lvl="0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Click to edit Master text styles</a:t>
            </a:r>
          </a:p>
          <a:p>
            <a:pPr marL="266700" lvl="1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Second level</a:t>
            </a:r>
          </a:p>
          <a:p>
            <a:pPr marL="266700" lvl="2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Third level</a:t>
            </a:r>
          </a:p>
          <a:p>
            <a:pPr marL="266700" lvl="3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Fourth level</a:t>
            </a:r>
          </a:p>
          <a:p>
            <a:pPr marL="266700" lvl="4" indent="-2667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501" y="1435102"/>
            <a:ext cx="3275023" cy="4802211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79947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Logo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ZA" noProof="0"/>
          </a:p>
        </p:txBody>
      </p:sp>
    </p:spTree>
    <p:extLst>
      <p:ext uri="{BB962C8B-B14F-4D97-AF65-F5344CB8AC3E}">
        <p14:creationId xmlns:p14="http://schemas.microsoft.com/office/powerpoint/2010/main" val="2659482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co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3817" y="111132"/>
            <a:ext cx="6120671" cy="8316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 noProof="0" smtClean="0"/>
              <a:t>Click to edit Master title style</a:t>
            </a:r>
            <a:endParaRPr lang="en-ZA" noProof="0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2843809" y="1052736"/>
            <a:ext cx="6120680" cy="51845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2699792" cy="6309320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8365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vmlDrawing" Target="../drawings/vmlDrawing7.v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2.xml"/><Relationship Id="rId20" Type="http://schemas.openxmlformats.org/officeDocument/2006/relationships/oleObject" Target="../embeddings/oleObject7.bin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vmlDrawing" Target="../drawings/vmlDrawing8.vml"/><Relationship Id="rId3" Type="http://schemas.openxmlformats.org/officeDocument/2006/relationships/slideLayout" Target="../slideLayouts/slideLayout40.xml"/><Relationship Id="rId21" Type="http://schemas.openxmlformats.org/officeDocument/2006/relationships/oleObject" Target="../embeddings/oleObject8.bin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47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5"/>
            </p:custDataLst>
            <p:extLst>
              <p:ext uri="{D42A27DB-BD31-4B8C-83A1-F6EECF244321}">
                <p14:modId xmlns:p14="http://schemas.microsoft.com/office/powerpoint/2010/main" val="3505801130"/>
              </p:ext>
            </p:extLst>
          </p:nvPr>
        </p:nvGraphicFramePr>
        <p:xfrm>
          <a:off x="1589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think-cell Slide" r:id="rId27" imgW="270" imgH="270" progId="TCLayout.ActiveDocument.1">
                  <p:embed/>
                </p:oleObj>
              </mc:Choice>
              <mc:Fallback>
                <p:oleObj name="think-cell Slide" r:id="rId2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589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79522" y="111132"/>
            <a:ext cx="8784966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ZA" noProof="0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4625" y="1052736"/>
            <a:ext cx="87898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91880" y="6551766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050" b="1" dirty="0">
                <a:solidFill>
                  <a:srgbClr val="008FD3"/>
                </a:solidFill>
                <a:latin typeface="Arial" charset="0"/>
                <a:cs typeface="Arial" charset="0"/>
              </a:rPr>
              <a:t>Propriety &amp; Confidential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087" y="6525344"/>
            <a:ext cx="3570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2A02AD6-F331-42CC-A95D-FC6D3D6F2D55}" type="slidenum">
              <a:rPr lang="en-ZA" sz="1100" b="1">
                <a:solidFill>
                  <a:srgbClr val="00B0F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1pPr>
      <a:lvl2pPr marL="584200" indent="-2794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2pPr>
      <a:lvl3pPr marL="901700" indent="-2794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3pPr>
      <a:lvl4pPr marL="1193800" indent="-2794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4pPr>
      <a:lvl5pPr marL="1485900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8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79522" y="111132"/>
            <a:ext cx="8784966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ZA" noProof="0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4625" y="1052736"/>
            <a:ext cx="87898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91880" y="6551766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050" b="1" dirty="0">
                <a:solidFill>
                  <a:srgbClr val="008FD3"/>
                </a:solidFill>
                <a:latin typeface="Arial" charset="0"/>
                <a:cs typeface="Arial" charset="0"/>
              </a:rPr>
              <a:t>Propriety &amp; Confidential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087" y="6525344"/>
            <a:ext cx="3570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2A02AD6-F331-42CC-A95D-FC6D3D6F2D55}" type="slidenum">
              <a:rPr lang="en-ZA" sz="1100" b="1">
                <a:solidFill>
                  <a:srgbClr val="00B0F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682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1pPr>
      <a:lvl2pPr marL="584200" indent="-2794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2pPr>
      <a:lvl3pPr marL="901700" indent="-2794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3pPr>
      <a:lvl4pPr marL="1193800" indent="-2794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4pPr>
      <a:lvl5pPr marL="1485900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0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9"/>
            </p:custDataLst>
            <p:extLst/>
          </p:nvPr>
        </p:nvGraphicFramePr>
        <p:xfrm>
          <a:off x="1589" y="1594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5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9" y="1594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79522" y="111132"/>
            <a:ext cx="8784966" cy="83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title style</a:t>
            </a:r>
            <a:endParaRPr lang="en-ZA" noProof="0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4625" y="1052736"/>
            <a:ext cx="878986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ZA" noProof="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491880" y="6551766"/>
            <a:ext cx="20882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ZA" sz="1050" b="1" dirty="0">
                <a:solidFill>
                  <a:srgbClr val="008FD3"/>
                </a:solidFill>
                <a:latin typeface="Arial" charset="0"/>
                <a:cs typeface="Arial" charset="0"/>
              </a:rPr>
              <a:t>Propriety &amp; Confidential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3087" y="6525344"/>
            <a:ext cx="3570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fld id="{82A02AD6-F331-42CC-A95D-FC6D3D6F2D55}" type="slidenum">
              <a:rPr lang="en-ZA" sz="1100" b="1">
                <a:solidFill>
                  <a:srgbClr val="00B0F0"/>
                </a:solidFill>
                <a:latin typeface="Arial" charset="0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100" b="1" dirty="0">
              <a:solidFill>
                <a:srgbClr val="00B0F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190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AE6C"/>
          </a:solidFill>
          <a:latin typeface="Tahom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66700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1pPr>
      <a:lvl2pPr marL="584200" indent="-2794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2pPr>
      <a:lvl3pPr marL="901700" indent="-2794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3pPr>
      <a:lvl4pPr marL="1193800" indent="-2794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4pPr>
      <a:lvl5pPr marL="1485900" indent="-2667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rgbClr val="2F2A2B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D4452-E199-044D-A936-E8A858E3AC67}" type="datetimeFigureOut">
              <a:rPr lang="en-US" smtClean="0"/>
              <a:t>11/28/2014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33F04-33A8-A54C-93A3-40647C2060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12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iriamaltman2@gma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521093" y="738188"/>
            <a:ext cx="7065695" cy="1550720"/>
          </a:xfrm>
          <a:effectLst/>
        </p:spPr>
        <p:txBody>
          <a:bodyPr/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EPWP - Innovations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687513" y="2595956"/>
            <a:ext cx="7132034" cy="1484193"/>
          </a:xfrm>
          <a:noFill/>
          <a:ln>
            <a:noFill/>
          </a:ln>
          <a:effectLst/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en-US" sz="2000" b="1" dirty="0" smtClean="0">
                <a:solidFill>
                  <a:srgbClr val="C8651B"/>
                </a:solidFill>
              </a:rPr>
              <a:t>EPWP Strategy Summit</a:t>
            </a:r>
          </a:p>
          <a:p>
            <a:pPr algn="l">
              <a:lnSpc>
                <a:spcPct val="80000"/>
              </a:lnSpc>
            </a:pPr>
            <a:r>
              <a:rPr lang="en-US" sz="2000" b="1" dirty="0" err="1" smtClean="0">
                <a:solidFill>
                  <a:srgbClr val="C8651B"/>
                </a:solidFill>
              </a:rPr>
              <a:t>Dept</a:t>
            </a:r>
            <a:r>
              <a:rPr lang="en-US" sz="2000" b="1" dirty="0" smtClean="0">
                <a:solidFill>
                  <a:srgbClr val="C8651B"/>
                </a:solidFill>
              </a:rPr>
              <a:t> of Public Works</a:t>
            </a:r>
          </a:p>
          <a:p>
            <a:pPr algn="l">
              <a:lnSpc>
                <a:spcPct val="80000"/>
              </a:lnSpc>
            </a:pPr>
            <a:r>
              <a:rPr lang="en-US" sz="2000" b="1" dirty="0">
                <a:solidFill>
                  <a:srgbClr val="C8651B"/>
                </a:solidFill>
              </a:rPr>
              <a:t>2</a:t>
            </a:r>
            <a:r>
              <a:rPr lang="en-US" sz="2000" b="1" dirty="0" smtClean="0">
                <a:solidFill>
                  <a:srgbClr val="C8651B"/>
                </a:solidFill>
              </a:rPr>
              <a:t>8 November 2014</a:t>
            </a:r>
            <a:endParaRPr lang="en-US" sz="2000" b="1" dirty="0">
              <a:solidFill>
                <a:srgbClr val="C8651B"/>
              </a:solidFill>
            </a:endParaRP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1192212" y="4343400"/>
            <a:ext cx="5645727" cy="894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>
                <a:latin typeface="Arial" charset="0"/>
              </a:rPr>
              <a:t>Dr. Miriam Altman</a:t>
            </a:r>
          </a:p>
          <a:p>
            <a:pPr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 smtClean="0">
                <a:latin typeface="Arial" charset="0"/>
              </a:rPr>
              <a:t>Commissioner: National Planning Commission</a:t>
            </a:r>
            <a:endParaRPr lang="en-US" sz="1600" b="1" dirty="0">
              <a:latin typeface="Arial" charset="0"/>
            </a:endParaRPr>
          </a:p>
          <a:p>
            <a:pPr>
              <a:lnSpc>
                <a:spcPct val="95000"/>
              </a:lnSpc>
              <a:spcBef>
                <a:spcPct val="20000"/>
              </a:spcBef>
            </a:pPr>
            <a:r>
              <a:rPr lang="en-US" sz="1600" b="1" dirty="0">
                <a:latin typeface="Arial" charset="0"/>
                <a:hlinkClick r:id="rId3"/>
              </a:rPr>
              <a:t>m</a:t>
            </a:r>
            <a:r>
              <a:rPr lang="en-US" sz="1600" b="1" dirty="0" smtClean="0">
                <a:latin typeface="Arial" charset="0"/>
                <a:hlinkClick r:id="rId3"/>
              </a:rPr>
              <a:t>iriamaltman2@gmail.com</a:t>
            </a:r>
            <a:endParaRPr lang="en-US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529" y="221028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 of opportunity with public/private mix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Tiger Brands Foundation – DBE partnership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3367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Tiger Brands Foundation – DBE partnership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TBF funded by dividend flow from Tiger Brands – offers financial sustainability and ability to innovate.</a:t>
            </a:r>
          </a:p>
          <a:p>
            <a:r>
              <a:rPr lang="en-US" sz="2400" dirty="0" smtClean="0"/>
              <a:t>Piloted design of school breakfast feeding, includes: </a:t>
            </a:r>
          </a:p>
          <a:p>
            <a:pPr lvl="1"/>
            <a:r>
              <a:rPr lang="en-US" sz="2000" dirty="0" smtClean="0"/>
              <a:t>industrial kitchens installed </a:t>
            </a:r>
          </a:p>
          <a:p>
            <a:pPr lvl="1"/>
            <a:r>
              <a:rPr lang="en-US" sz="2000" dirty="0" smtClean="0"/>
              <a:t>training for food handlers</a:t>
            </a:r>
          </a:p>
          <a:p>
            <a:pPr lvl="1"/>
            <a:r>
              <a:rPr lang="en-US" sz="2000" dirty="0" smtClean="0"/>
              <a:t>high quality breakfast at low cost</a:t>
            </a:r>
          </a:p>
          <a:p>
            <a:pPr lvl="1"/>
            <a:r>
              <a:rPr lang="en-US" sz="2000" dirty="0" smtClean="0"/>
              <a:t>discipline in its delivery</a:t>
            </a:r>
          </a:p>
          <a:p>
            <a:pPr lvl="1"/>
            <a:r>
              <a:rPr lang="en-US" sz="2000" dirty="0" smtClean="0"/>
              <a:t>mobile monitoring</a:t>
            </a:r>
          </a:p>
          <a:p>
            <a:r>
              <a:rPr lang="en-US" sz="2400" dirty="0" smtClean="0"/>
              <a:t>In operation since 2011. Now reaches 38,000 children daily in 62 low income no fee public schools in 7 provinces</a:t>
            </a:r>
          </a:p>
          <a:p>
            <a:r>
              <a:rPr lang="en-US" sz="2400" dirty="0" smtClean="0"/>
              <a:t>Design is highly </a:t>
            </a:r>
            <a:r>
              <a:rPr lang="en-US" sz="2400" dirty="0" err="1" smtClean="0"/>
              <a:t>centralised</a:t>
            </a:r>
            <a:r>
              <a:rPr lang="en-US" sz="2400" dirty="0" smtClean="0"/>
              <a:t> with small central office, with 7 regional coordinators.</a:t>
            </a:r>
          </a:p>
        </p:txBody>
      </p:sp>
    </p:spTree>
    <p:extLst>
      <p:ext uri="{BB962C8B-B14F-4D97-AF65-F5344CB8AC3E}">
        <p14:creationId xmlns:p14="http://schemas.microsoft.com/office/powerpoint/2010/main" val="1301260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monitoring – </a:t>
            </a:r>
            <a:br>
              <a:rPr lang="en-US" dirty="0" smtClean="0"/>
            </a:br>
            <a:r>
              <a:rPr lang="en-US" dirty="0" smtClean="0"/>
              <a:t>major livelihood opportunity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  <a:spcBef>
                <a:spcPts val="1080"/>
              </a:spcBef>
            </a:pPr>
            <a:r>
              <a:rPr lang="en-US" sz="2400" dirty="0" smtClean="0"/>
              <a:t>Unemployed youth recruited to monitor TBF breakfast, and </a:t>
            </a:r>
            <a:r>
              <a:rPr lang="en-US" sz="2400" dirty="0" err="1" smtClean="0"/>
              <a:t>Govt</a:t>
            </a:r>
            <a:r>
              <a:rPr lang="en-US" sz="2400" dirty="0" smtClean="0"/>
              <a:t> NSNP lunch, on a daily basis</a:t>
            </a:r>
          </a:p>
          <a:p>
            <a:pPr>
              <a:lnSpc>
                <a:spcPct val="110000"/>
              </a:lnSpc>
              <a:spcBef>
                <a:spcPts val="1080"/>
              </a:spcBef>
            </a:pPr>
            <a:r>
              <a:rPr lang="en-US" sz="2400" dirty="0" smtClean="0"/>
              <a:t>Information is simple, and collated daily so we can act on it immediately</a:t>
            </a:r>
          </a:p>
          <a:p>
            <a:pPr>
              <a:lnSpc>
                <a:spcPct val="110000"/>
              </a:lnSpc>
              <a:spcBef>
                <a:spcPts val="1080"/>
              </a:spcBef>
            </a:pPr>
            <a:r>
              <a:rPr lang="en-US" sz="2400" dirty="0" smtClean="0"/>
              <a:t>TBF provides the information to DBE weekly.</a:t>
            </a:r>
          </a:p>
          <a:p>
            <a:pPr>
              <a:lnSpc>
                <a:spcPct val="110000"/>
              </a:lnSpc>
              <a:spcBef>
                <a:spcPts val="1080"/>
              </a:spcBef>
            </a:pPr>
            <a:r>
              <a:rPr lang="en-US" sz="2400" dirty="0" smtClean="0"/>
              <a:t>The DBE has now expressed interest in expanding this monitoring to its other NSNP schools</a:t>
            </a:r>
            <a:r>
              <a:rPr lang="en-US" sz="2000" dirty="0"/>
              <a:t> </a:t>
            </a:r>
            <a:r>
              <a:rPr lang="en-US" sz="2000" dirty="0" smtClean="0"/>
              <a:t>(more than 20,000 schools). </a:t>
            </a:r>
          </a:p>
          <a:p>
            <a:pPr>
              <a:lnSpc>
                <a:spcPct val="110000"/>
              </a:lnSpc>
              <a:spcBef>
                <a:spcPts val="1080"/>
              </a:spcBef>
            </a:pPr>
            <a:r>
              <a:rPr lang="en-US" sz="2400" dirty="0" smtClean="0"/>
              <a:t>The TBF has developed a model that would enable these monitors to provide similar services for other purposes. This could expand the paid hours of work and make the opportunity more sustainable</a:t>
            </a:r>
          </a:p>
          <a:p>
            <a:pPr lvl="1">
              <a:lnSpc>
                <a:spcPct val="110000"/>
              </a:lnSpc>
              <a:spcBef>
                <a:spcPts val="1080"/>
              </a:spcBef>
            </a:pPr>
            <a:r>
              <a:rPr lang="en-US" sz="2200" dirty="0" smtClean="0"/>
              <a:t>Monitoring of schools more generally</a:t>
            </a:r>
          </a:p>
          <a:p>
            <a:pPr lvl="1">
              <a:lnSpc>
                <a:spcPct val="110000"/>
              </a:lnSpc>
              <a:spcBef>
                <a:spcPts val="1080"/>
              </a:spcBef>
            </a:pPr>
            <a:r>
              <a:rPr lang="en-US" sz="2200" dirty="0" smtClean="0"/>
              <a:t>Monitoring of other public service delivery</a:t>
            </a:r>
          </a:p>
          <a:p>
            <a:pPr lvl="1">
              <a:lnSpc>
                <a:spcPct val="110000"/>
              </a:lnSpc>
              <a:spcBef>
                <a:spcPts val="1080"/>
              </a:spcBef>
            </a:pPr>
            <a:r>
              <a:rPr lang="en-US" sz="2200" dirty="0" smtClean="0"/>
              <a:t>Entrepreneurial activity – </a:t>
            </a:r>
            <a:r>
              <a:rPr lang="en-US" sz="2200" dirty="0" err="1" smtClean="0"/>
              <a:t>eg</a:t>
            </a:r>
            <a:r>
              <a:rPr lang="en-US" sz="2200" dirty="0" smtClean="0"/>
              <a:t> selling air time, doing market research </a:t>
            </a:r>
            <a:r>
              <a:rPr lang="en-US" sz="2200" dirty="0" err="1" smtClean="0"/>
              <a:t>etc</a:t>
            </a:r>
            <a:endParaRPr lang="en-US" sz="2200" dirty="0" smtClean="0"/>
          </a:p>
          <a:p>
            <a:pPr>
              <a:lnSpc>
                <a:spcPct val="110000"/>
              </a:lnSpc>
              <a:spcBef>
                <a:spcPts val="1080"/>
              </a:spcBef>
            </a:pPr>
            <a:r>
              <a:rPr lang="en-US" sz="2400" dirty="0" smtClean="0"/>
              <a:t>One challenge is identifying the employer, and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law implications</a:t>
            </a:r>
          </a:p>
        </p:txBody>
      </p:sp>
    </p:spTree>
    <p:extLst>
      <p:ext uri="{BB962C8B-B14F-4D97-AF65-F5344CB8AC3E}">
        <p14:creationId xmlns:p14="http://schemas.microsoft.com/office/powerpoint/2010/main" val="1122144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84700" y="522556"/>
            <a:ext cx="6400664" cy="4994676"/>
          </a:xfrm>
        </p:spPr>
        <p:txBody>
          <a:bodyPr>
            <a:noAutofit/>
          </a:bodyPr>
          <a:lstStyle/>
          <a:p>
            <a:pPr algn="l">
              <a:defRPr/>
            </a:pPr>
            <a:r>
              <a:rPr lang="en-ZA" sz="2800" b="1" dirty="0">
                <a:solidFill>
                  <a:schemeClr val="tx1"/>
                </a:solidFill>
              </a:rPr>
              <a:t>Mobenzi Technology in all TBF schools </a:t>
            </a:r>
          </a:p>
          <a:p>
            <a:pPr algn="l">
              <a:defRPr/>
            </a:pPr>
            <a:endParaRPr lang="en-ZA" sz="2800" dirty="0">
              <a:solidFill>
                <a:schemeClr val="tx1"/>
              </a:solidFill>
            </a:endParaRPr>
          </a:p>
          <a:p>
            <a:pPr marL="450931" indent="-450931" algn="l">
              <a:buFont typeface="Arial" pitchFamily="34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</a:rPr>
              <a:t>Up to the minute real-time reporting </a:t>
            </a:r>
          </a:p>
          <a:p>
            <a:pPr marL="450931" indent="-450931" algn="l">
              <a:buFont typeface="Arial" pitchFamily="34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</a:rPr>
              <a:t>Builds a profile on each project site (school)</a:t>
            </a:r>
          </a:p>
          <a:p>
            <a:pPr marL="450931" indent="-450931" algn="l">
              <a:buFont typeface="Arial" pitchFamily="34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</a:rPr>
              <a:t>Manages school monitors </a:t>
            </a:r>
          </a:p>
          <a:p>
            <a:pPr marL="450931" indent="-450931" algn="l">
              <a:buFont typeface="Arial" pitchFamily="34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</a:rPr>
              <a:t>Empowers the SMT to self manage</a:t>
            </a:r>
          </a:p>
          <a:p>
            <a:pPr marL="450931" indent="-450931" algn="l">
              <a:buFont typeface="Arial" pitchFamily="34" charset="0"/>
              <a:buChar char="•"/>
              <a:defRPr/>
            </a:pPr>
            <a:r>
              <a:rPr lang="en-ZA" sz="2800" dirty="0">
                <a:solidFill>
                  <a:schemeClr val="tx1"/>
                </a:solidFill>
              </a:rPr>
              <a:t>Detailed reports on food delivery, food preparation, hygiene, performance &amp; influencing factors </a:t>
            </a:r>
          </a:p>
        </p:txBody>
      </p:sp>
      <p:pic>
        <p:nvPicPr>
          <p:cNvPr id="4" name="Picture 3" descr="T:\TBF\Photos\06032012\BVG_169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5352" y="1957511"/>
            <a:ext cx="2333515" cy="330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601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990600"/>
            <a:ext cx="8532812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5284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4" y="1844824"/>
            <a:ext cx="8779366" cy="3260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3948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Public employment </a:t>
            </a:r>
            <a:r>
              <a:rPr lang="en-US" sz="2400" dirty="0" err="1" smtClean="0"/>
              <a:t>programmes</a:t>
            </a:r>
            <a:r>
              <a:rPr lang="en-US" sz="2400" dirty="0" smtClean="0"/>
              <a:t> – imperative that they expand</a:t>
            </a:r>
          </a:p>
          <a:p>
            <a:pPr lvl="1"/>
            <a:r>
              <a:rPr lang="en-US" sz="2000" dirty="0" smtClean="0"/>
              <a:t>Probable that largest numbers will be found in community services</a:t>
            </a:r>
          </a:p>
          <a:p>
            <a:r>
              <a:rPr lang="en-US" sz="2400" dirty="0" smtClean="0"/>
              <a:t>There are now a number of good models to build on</a:t>
            </a:r>
          </a:p>
          <a:p>
            <a:r>
              <a:rPr lang="en-US" sz="2400" dirty="0" err="1" smtClean="0"/>
              <a:t>Organisational</a:t>
            </a:r>
            <a:r>
              <a:rPr lang="en-US" sz="2400" dirty="0" smtClean="0"/>
              <a:t> model is key. Whether hierarchy or network model. Appropriate supervisory structure.</a:t>
            </a:r>
          </a:p>
          <a:p>
            <a:r>
              <a:rPr lang="en-US" sz="2400" dirty="0" smtClean="0"/>
              <a:t>Appropriate allocations to admin and intermediary support</a:t>
            </a:r>
          </a:p>
          <a:p>
            <a:r>
              <a:rPr lang="en-US" sz="2400" dirty="0" smtClean="0"/>
              <a:t>The role of the ‘champion’ must become less central. </a:t>
            </a:r>
          </a:p>
          <a:p>
            <a:r>
              <a:rPr lang="en-US" sz="2400" dirty="0" smtClean="0"/>
              <a:t>Ongoing commitment to capacity building on design, implementation and reporting</a:t>
            </a:r>
          </a:p>
          <a:p>
            <a:r>
              <a:rPr lang="en-US" sz="2400" dirty="0" smtClean="0"/>
              <a:t>Creative partnerships between government and private sector can help </a:t>
            </a:r>
            <a:r>
              <a:rPr lang="en-US" sz="2400" dirty="0" err="1" smtClean="0"/>
              <a:t>programme</a:t>
            </a:r>
            <a:r>
              <a:rPr lang="en-US" sz="2400" dirty="0" smtClean="0"/>
              <a:t> expansion</a:t>
            </a:r>
          </a:p>
          <a:p>
            <a:r>
              <a:rPr lang="en-US" sz="2400" dirty="0" smtClean="0"/>
              <a:t>Approach to </a:t>
            </a:r>
            <a:r>
              <a:rPr lang="en-US" sz="2400" dirty="0" err="1" smtClean="0"/>
              <a:t>labour</a:t>
            </a:r>
            <a:r>
              <a:rPr lang="en-US" sz="2400" dirty="0"/>
              <a:t> </a:t>
            </a:r>
            <a:r>
              <a:rPr lang="en-US" sz="2400" dirty="0" smtClean="0"/>
              <a:t>law will become increasing challenge to </a:t>
            </a:r>
            <a:r>
              <a:rPr lang="en-US" sz="2400" dirty="0" err="1" smtClean="0"/>
              <a:t>epwp</a:t>
            </a:r>
            <a:r>
              <a:rPr lang="en-US" sz="2400" dirty="0" smtClean="0"/>
              <a:t> where there are continuous employment relations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3218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075" y="2528888"/>
            <a:ext cx="8229600" cy="777875"/>
          </a:xfrm>
        </p:spPr>
        <p:txBody>
          <a:bodyPr/>
          <a:lstStyle/>
          <a:p>
            <a:r>
              <a:rPr lang="en-US" dirty="0" smtClean="0"/>
              <a:t>EPWP targets &amp;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972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Employment &amp; Unemployment targets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70785" cy="452596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dirty="0" smtClean="0"/>
              <a:t>National Development Plan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2020 unemployment target is 14%, down to 6.5% by 2030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11 m jobs created 2010 – 2030</a:t>
            </a:r>
          </a:p>
          <a:p>
            <a:pPr>
              <a:spcBef>
                <a:spcPts val="600"/>
              </a:spcBef>
            </a:pPr>
            <a:r>
              <a:rPr lang="en-US" sz="2800" dirty="0" smtClean="0"/>
              <a:t>EPWP target in NDP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R</a:t>
            </a:r>
            <a:r>
              <a:rPr lang="en-US" sz="2000" dirty="0" smtClean="0"/>
              <a:t>each half all unemployed by </a:t>
            </a:r>
            <a:r>
              <a:rPr lang="en-US" sz="2000" b="1" i="1" dirty="0" smtClean="0"/>
              <a:t>2020 or before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We estimate that government should plan for 2 million opportunities. 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In intent, we meant this to mean FTE’s so as to have a meaningful impact on unemployment and </a:t>
            </a:r>
            <a:r>
              <a:rPr lang="en-US" sz="2000" dirty="0" err="1" smtClean="0"/>
              <a:t>marginalisation</a:t>
            </a:r>
            <a:r>
              <a:rPr lang="en-US" sz="2000" dirty="0" smtClean="0"/>
              <a:t> by then.</a:t>
            </a:r>
          </a:p>
        </p:txBody>
      </p:sp>
    </p:spTree>
    <p:extLst>
      <p:ext uri="{BB962C8B-B14F-4D97-AF65-F5344CB8AC3E}">
        <p14:creationId xmlns:p14="http://schemas.microsoft.com/office/powerpoint/2010/main" val="1711487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469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NDP Employment Scenarios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762" y="5607817"/>
            <a:ext cx="8826500" cy="830997"/>
          </a:xfrm>
          <a:prstGeom prst="rect">
            <a:avLst/>
          </a:prstGeom>
          <a:solidFill>
            <a:srgbClr val="FFFFFF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i="1" dirty="0" smtClean="0"/>
              <a:t>NDP proposes that public employment </a:t>
            </a:r>
            <a:r>
              <a:rPr lang="en-US" i="1" dirty="0" err="1" smtClean="0"/>
              <a:t>programmes</a:t>
            </a:r>
            <a:r>
              <a:rPr lang="en-US" i="1" dirty="0" smtClean="0"/>
              <a:t> target 2 million FTEs by 2020 or about 50% of unemployed</a:t>
            </a:r>
            <a:endParaRPr lang="en-US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19" y="1186487"/>
            <a:ext cx="8839200" cy="311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98" y="4380245"/>
            <a:ext cx="88519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4246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Youth employment projections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79" y="1276389"/>
            <a:ext cx="8851900" cy="524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63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EPWP 3 – high level reflections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Emphasis on community services is consistent with the NDP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Most likely place to create many opportunities with high </a:t>
            </a:r>
            <a:r>
              <a:rPr lang="en-US" dirty="0" err="1" smtClean="0"/>
              <a:t>labour</a:t>
            </a:r>
            <a:r>
              <a:rPr lang="en-US" dirty="0" smtClean="0"/>
              <a:t> intensity, while also servicing community service gaps and improving community cohesion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High gender bias and will increase chances of reaching target for women’s involvement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Institutional strengthening is key and welcome emphasis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Budgets and therefore targets fall short of NDP proposals (reaching 530k FTE or 1.2m opportunities in 2018/19)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Unemployment is a policy choice with severe social and economic implications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898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1989138"/>
            <a:ext cx="8229600" cy="13890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EPWP design</a:t>
            </a:r>
            <a:br>
              <a:rPr lang="en-US" dirty="0" smtClean="0"/>
            </a:br>
            <a:r>
              <a:rPr lang="en-US" i="1" dirty="0" smtClean="0"/>
              <a:t>thinking about social sector, community &amp; non-state sector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33155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blurRad="63500" dist="17961" dir="2700000" algn="ctr" rotWithShape="0">
              <a:schemeClr val="bg2">
                <a:alpha val="74998"/>
              </a:schemeClr>
            </a:outerShdw>
          </a:effectLst>
          <a:extLst/>
        </p:spPr>
        <p:txBody>
          <a:bodyPr/>
          <a:lstStyle/>
          <a:p>
            <a:pPr>
              <a:defRPr/>
            </a:pPr>
            <a:r>
              <a:rPr lang="en-ZA" sz="3400" dirty="0" smtClean="0">
                <a:cs typeface="+mj-cs"/>
              </a:rPr>
              <a:t>Central changes to </a:t>
            </a:r>
            <a:r>
              <a:rPr lang="en-ZA" sz="3400" dirty="0" smtClean="0"/>
              <a:t>EPWP II and further improvements in EPWP III</a:t>
            </a:r>
            <a:endParaRPr lang="en-ZA" sz="3400" dirty="0" smtClean="0">
              <a:cs typeface="+mj-cs"/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ZA" sz="2400" dirty="0" smtClean="0">
                <a:latin typeface="Arial" charset="0"/>
                <a:ea typeface="ＭＳ Ｐゴシック" charset="0"/>
              </a:rPr>
              <a:t>Greater attention to community based services – this is likely to be key contributor to job creation if the right model can be found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ZA" sz="2400" dirty="0" smtClean="0">
                <a:latin typeface="Arial" charset="0"/>
                <a:ea typeface="ＭＳ Ｐゴシック" charset="0"/>
              </a:rPr>
              <a:t>Higher </a:t>
            </a:r>
            <a:r>
              <a:rPr lang="en-ZA" sz="2400" dirty="0">
                <a:latin typeface="Arial" charset="0"/>
                <a:ea typeface="ＭＳ Ｐゴシック" charset="0"/>
              </a:rPr>
              <a:t>targets – therefore also seek approach to help get to larger scale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ZA" sz="2400" dirty="0" smtClean="0">
                <a:latin typeface="Arial" charset="0"/>
                <a:ea typeface="ＭＳ Ｐゴシック" charset="0"/>
              </a:rPr>
              <a:t>Employment incentives introduced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ZA" sz="2400" dirty="0" smtClean="0">
                <a:latin typeface="Arial" charset="0"/>
                <a:ea typeface="ＭＳ Ｐゴシック" charset="0"/>
              </a:rPr>
              <a:t>Decentralised </a:t>
            </a:r>
            <a:r>
              <a:rPr lang="en-ZA" sz="2400" dirty="0">
                <a:latin typeface="Arial" charset="0"/>
                <a:ea typeface="ＭＳ Ｐゴシック" charset="0"/>
              </a:rPr>
              <a:t>decision making, especially in employment incentive and CWP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ZA" sz="2400" dirty="0">
                <a:latin typeface="Arial" charset="0"/>
                <a:ea typeface="ＭＳ Ｐゴシック" charset="0"/>
              </a:rPr>
              <a:t>Continuous employment possible</a:t>
            </a: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en-ZA" sz="2400" dirty="0">
                <a:latin typeface="Arial" charset="0"/>
                <a:ea typeface="ＭＳ Ｐゴシック" charset="0"/>
              </a:rPr>
              <a:t>Should have impact of strengthening non-profit and community based organisations. This will be critical support for service delivery</a:t>
            </a:r>
          </a:p>
        </p:txBody>
      </p:sp>
    </p:spTree>
    <p:extLst>
      <p:ext uri="{BB962C8B-B14F-4D97-AF65-F5344CB8AC3E}">
        <p14:creationId xmlns:p14="http://schemas.microsoft.com/office/powerpoint/2010/main" val="805580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422" y="0"/>
            <a:ext cx="8229600" cy="77787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Organisational</a:t>
            </a:r>
            <a:r>
              <a:rPr lang="en-US" dirty="0" smtClean="0"/>
              <a:t> model is central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756" y="776994"/>
            <a:ext cx="8229600" cy="55165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Community Works </a:t>
            </a:r>
            <a:r>
              <a:rPr lang="en-US" sz="2400" dirty="0" err="1" smtClean="0"/>
              <a:t>Programme</a:t>
            </a:r>
            <a:endParaRPr lang="en-US" sz="2400" dirty="0" smtClean="0"/>
          </a:p>
          <a:p>
            <a:r>
              <a:rPr lang="en-US" sz="2400" dirty="0" err="1" smtClean="0"/>
              <a:t>Kha</a:t>
            </a:r>
            <a:r>
              <a:rPr lang="en-US" sz="2400" dirty="0" smtClean="0"/>
              <a:t> </a:t>
            </a:r>
            <a:r>
              <a:rPr lang="en-US" sz="2400" dirty="0" err="1" smtClean="0"/>
              <a:t>Ri</a:t>
            </a:r>
            <a:r>
              <a:rPr lang="en-US" sz="2400" dirty="0" smtClean="0"/>
              <a:t> </a:t>
            </a:r>
            <a:r>
              <a:rPr lang="en-US" sz="2400" dirty="0" err="1" smtClean="0"/>
              <a:t>Gude</a:t>
            </a:r>
            <a:r>
              <a:rPr lang="en-US" sz="2400" dirty="0" smtClean="0"/>
              <a:t> – cascade model (1:10:17)</a:t>
            </a:r>
          </a:p>
          <a:p>
            <a:r>
              <a:rPr lang="en-US" sz="2400" dirty="0" smtClean="0"/>
              <a:t>Municipal incentive</a:t>
            </a:r>
          </a:p>
          <a:p>
            <a:r>
              <a:rPr lang="en-US" sz="2400" dirty="0" smtClean="0"/>
              <a:t>Non-state sector incentive – by far the most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intensive</a:t>
            </a:r>
          </a:p>
          <a:p>
            <a:pPr lvl="1"/>
            <a:r>
              <a:rPr lang="en-US" sz="1600" dirty="0" smtClean="0"/>
              <a:t>Approach to community based services</a:t>
            </a:r>
          </a:p>
          <a:p>
            <a:pPr lvl="1"/>
            <a:r>
              <a:rPr lang="en-US" sz="1600" dirty="0" err="1" smtClean="0"/>
              <a:t>Eg</a:t>
            </a:r>
            <a:r>
              <a:rPr lang="en-US" sz="1600" dirty="0" smtClean="0"/>
              <a:t> of ECD – social sector targets are too low</a:t>
            </a:r>
          </a:p>
          <a:p>
            <a:pPr lvl="1"/>
            <a:r>
              <a:rPr lang="en-US" sz="1600" dirty="0" smtClean="0"/>
              <a:t>Excessive </a:t>
            </a:r>
            <a:r>
              <a:rPr lang="en-US" sz="1600" dirty="0" err="1" smtClean="0"/>
              <a:t>centralisation</a:t>
            </a:r>
            <a:endParaRPr lang="en-US" sz="1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18297" y="4660699"/>
            <a:ext cx="7135287" cy="1692771"/>
          </a:xfrm>
          <a:prstGeom prst="rect">
            <a:avLst/>
          </a:prstGeom>
          <a:solidFill>
            <a:schemeClr val="bg1"/>
          </a:solidFill>
          <a:ln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Challenge to scaling up = 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>
                <a:latin typeface="+mj-lt"/>
              </a:rPr>
              <a:t>E</a:t>
            </a:r>
            <a:r>
              <a:rPr lang="en-US" sz="2000" dirty="0" smtClean="0">
                <a:latin typeface="+mj-lt"/>
              </a:rPr>
              <a:t>xcessive top-down controls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</a:rPr>
              <a:t>Direct linking of state to non-state sector. Excessive admin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err="1" smtClean="0">
                <a:latin typeface="+mj-lt"/>
              </a:rPr>
              <a:t>Programme</a:t>
            </a:r>
            <a:r>
              <a:rPr lang="en-US" sz="2000" dirty="0" smtClean="0">
                <a:latin typeface="+mj-lt"/>
              </a:rPr>
              <a:t> complexity</a:t>
            </a:r>
          </a:p>
          <a:p>
            <a:pPr marL="342900" indent="-342900">
              <a:buFont typeface="Arial"/>
              <a:buChar char="•"/>
            </a:pPr>
            <a:r>
              <a:rPr lang="en-US" sz="2000" dirty="0" smtClean="0">
                <a:latin typeface="+mj-lt"/>
              </a:rPr>
              <a:t>Payment approach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513755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GxGz2iF0q1AyjSD9cY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OKmEzgFUKYNjcgXMKrl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OKmEzgFUKYNjcgXMKrl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TY0n24fkC3kqJ0C9J4T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dGxGz2iF0q1AyjSD9cYQ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OKmEzgFUKYNjcgXMKrl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OKmEzgFUKYNjcgXMKrl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AOKmEzgFUKYNjcgXMKrl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_TY0n24fkC3kqJ0C9J4TA"/>
</p:tagLst>
</file>

<file path=ppt/theme/theme1.xml><?xml version="1.0" encoding="utf-8"?>
<a:theme xmlns:a="http://schemas.openxmlformats.org/drawingml/2006/main" name="Default Theme">
  <a:themeElements>
    <a:clrScheme name="Telkom Corporate">
      <a:dk1>
        <a:srgbClr val="000000"/>
      </a:dk1>
      <a:lt1>
        <a:srgbClr val="FFFFFF"/>
      </a:lt1>
      <a:dk2>
        <a:srgbClr val="008FD3"/>
      </a:dk2>
      <a:lt2>
        <a:srgbClr val="BBBFC3"/>
      </a:lt2>
      <a:accent1>
        <a:srgbClr val="009F4D"/>
      </a:accent1>
      <a:accent2>
        <a:srgbClr val="86CEE1"/>
      </a:accent2>
      <a:accent3>
        <a:srgbClr val="0061A1"/>
      </a:accent3>
      <a:accent4>
        <a:srgbClr val="E50040"/>
      </a:accent4>
      <a:accent5>
        <a:srgbClr val="DDDE3A"/>
      </a:accent5>
      <a:accent6>
        <a:srgbClr val="E0006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Grad. Blue wth White Strip">
  <a:themeElements>
    <a:clrScheme name="Telkom Corporate">
      <a:dk1>
        <a:srgbClr val="000000"/>
      </a:dk1>
      <a:lt1>
        <a:srgbClr val="FFFFFF"/>
      </a:lt1>
      <a:dk2>
        <a:srgbClr val="008FD3"/>
      </a:dk2>
      <a:lt2>
        <a:srgbClr val="BBBFC3"/>
      </a:lt2>
      <a:accent1>
        <a:srgbClr val="009F4D"/>
      </a:accent1>
      <a:accent2>
        <a:srgbClr val="86CEE1"/>
      </a:accent2>
      <a:accent3>
        <a:srgbClr val="0061A1"/>
      </a:accent3>
      <a:accent4>
        <a:srgbClr val="E50040"/>
      </a:accent4>
      <a:accent5>
        <a:srgbClr val="DDDE3A"/>
      </a:accent5>
      <a:accent6>
        <a:srgbClr val="E0006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Grad. Blue wth White Strip">
  <a:themeElements>
    <a:clrScheme name="Telkom Corporate">
      <a:dk1>
        <a:srgbClr val="000000"/>
      </a:dk1>
      <a:lt1>
        <a:srgbClr val="FFFFFF"/>
      </a:lt1>
      <a:dk2>
        <a:srgbClr val="008FD3"/>
      </a:dk2>
      <a:lt2>
        <a:srgbClr val="BBBFC3"/>
      </a:lt2>
      <a:accent1>
        <a:srgbClr val="009F4D"/>
      </a:accent1>
      <a:accent2>
        <a:srgbClr val="86CEE1"/>
      </a:accent2>
      <a:accent3>
        <a:srgbClr val="0061A1"/>
      </a:accent3>
      <a:accent4>
        <a:srgbClr val="E50040"/>
      </a:accent4>
      <a:accent5>
        <a:srgbClr val="DDDE3A"/>
      </a:accent5>
      <a:accent6>
        <a:srgbClr val="E0006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7524</TotalTime>
  <Words>735</Words>
  <Application>Microsoft Office PowerPoint</Application>
  <PresentationFormat>On-screen Show (4:3)</PresentationFormat>
  <Paragraphs>86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Default Theme</vt:lpstr>
      <vt:lpstr>2_Grad. Blue wth White Strip</vt:lpstr>
      <vt:lpstr>3_Grad. Blue wth White Strip</vt:lpstr>
      <vt:lpstr>Office Theme</vt:lpstr>
      <vt:lpstr>think-cell Slide</vt:lpstr>
      <vt:lpstr>EPWP - Innovations</vt:lpstr>
      <vt:lpstr>EPWP targets &amp; context</vt:lpstr>
      <vt:lpstr>Employment &amp; Unemployment targets</vt:lpstr>
      <vt:lpstr>NDP Employment Scenarios</vt:lpstr>
      <vt:lpstr>Youth employment projections</vt:lpstr>
      <vt:lpstr>EPWP 3 – high level reflections</vt:lpstr>
      <vt:lpstr>EPWP design thinking about social sector, community &amp; non-state sector</vt:lpstr>
      <vt:lpstr>Central changes to EPWP II and further improvements in EPWP III</vt:lpstr>
      <vt:lpstr>Organisational model is central issue</vt:lpstr>
      <vt:lpstr>Example of opportunity with public/private mix  Tiger Brands Foundation – DBE partnership</vt:lpstr>
      <vt:lpstr>Tiger Brands Foundation – DBE partnership</vt:lpstr>
      <vt:lpstr>Mobile monitoring –  major livelihood opportunity</vt:lpstr>
      <vt:lpstr>PowerPoint Presentation</vt:lpstr>
      <vt:lpstr>PowerPoint Presentation</vt:lpstr>
      <vt:lpstr>PowerPoint Presentation</vt:lpstr>
      <vt:lpstr>Concluding remarks</vt:lpstr>
    </vt:vector>
  </TitlesOfParts>
  <Company>HSRC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market challenges for youth in SA</dc:title>
  <dc:creator>Miriam Altman</dc:creator>
  <cp:lastModifiedBy>Pearl Mugerwa</cp:lastModifiedBy>
  <cp:revision>212</cp:revision>
  <cp:lastPrinted>2014-11-26T20:33:06Z</cp:lastPrinted>
  <dcterms:created xsi:type="dcterms:W3CDTF">2007-09-24T19:15:50Z</dcterms:created>
  <dcterms:modified xsi:type="dcterms:W3CDTF">2014-11-28T10:37:09Z</dcterms:modified>
</cp:coreProperties>
</file>